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7" r:id="rId9"/>
    <p:sldId id="268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FC"/>
    <a:srgbClr val="0C234B"/>
    <a:srgbClr val="AB0520"/>
    <a:srgbClr val="6F868D"/>
    <a:srgbClr val="1FFF00"/>
    <a:srgbClr val="FF00FF"/>
    <a:srgbClr val="0505FF"/>
    <a:srgbClr val="CA00CA"/>
    <a:srgbClr val="899CA2"/>
    <a:srgbClr val="BC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029" autoAdjust="0"/>
  </p:normalViewPr>
  <p:slideViewPr>
    <p:cSldViewPr snapToGrid="0">
      <p:cViewPr varScale="1">
        <p:scale>
          <a:sx n="66" d="100"/>
          <a:sy n="66" d="100"/>
        </p:scale>
        <p:origin x="1282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A2CF7-B2B3-4782-914A-8F1554C8DE5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CBD04-DCD7-4EE7-99CE-EB44670D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3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Nozzle and Test section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Mention what the throat is point to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sets the Mach number - minimum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Area ratio graph and show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0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Series of Oblique shock that turns into a weak shock for less pressure losses</a:t>
            </a:r>
          </a:p>
          <a:p>
            <a:r>
              <a:rPr lang="en-US" dirty="0"/>
              <a:t>Same process happens in ramjets – air breathing propulsion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4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efficient because: tank fills up with less pressure, takes longer to break down. Less wait time between runs waiting for vacuum tank to empty.</a:t>
            </a:r>
          </a:p>
          <a:p>
            <a:r>
              <a:rPr lang="en-US" dirty="0"/>
              <a:t>Higher Mach -&gt; larger pressure difference -&gt;p decreases more across the shock -&gt; vacuum tank does not fill up as fast</a:t>
            </a:r>
          </a:p>
          <a:p>
            <a:endParaRPr lang="en-US" dirty="0"/>
          </a:p>
          <a:p>
            <a:r>
              <a:rPr lang="en-US" dirty="0" err="1"/>
              <a:t>Pf</a:t>
            </a:r>
            <a:r>
              <a:rPr lang="en-US" dirty="0"/>
              <a:t>/p0 is the important factor</a:t>
            </a:r>
          </a:p>
          <a:p>
            <a:r>
              <a:rPr lang="en-US" dirty="0"/>
              <a:t>Larger p ratio larger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85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Torque = 2.828 ft-lbf = 33.936 in-lbf</a:t>
            </a:r>
          </a:p>
          <a:p>
            <a:r>
              <a:rPr lang="en-US" dirty="0"/>
              <a:t>Arm ~ 10 inches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Force = 3.2 pounds?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04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91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 analysis is for inviscid, viscous effects (SBLI) are important</a:t>
            </a:r>
          </a:p>
          <a:p>
            <a:r>
              <a:rPr lang="en-US" dirty="0"/>
              <a:t>Get schlieren photo, mean picture of SBLI</a:t>
            </a:r>
          </a:p>
          <a:p>
            <a:r>
              <a:rPr lang="en-US" dirty="0"/>
              <a:t>PIV – flow filled with particles and visualized with a laser sheet and camera</a:t>
            </a:r>
          </a:p>
          <a:p>
            <a:endParaRPr lang="en-US" dirty="0"/>
          </a:p>
          <a:p>
            <a:r>
              <a:rPr lang="en-US" dirty="0"/>
              <a:t>Want it to run longer for SBLI – state as an example</a:t>
            </a:r>
          </a:p>
          <a:p>
            <a:r>
              <a:rPr lang="en-US" dirty="0"/>
              <a:t>Shock has an adverse pressure gradient causes BL to oscillate and separate</a:t>
            </a:r>
          </a:p>
          <a:p>
            <a:r>
              <a:rPr lang="en-US" dirty="0"/>
              <a:t>High heating at separation and reattachment – localized regions of high heating</a:t>
            </a:r>
          </a:p>
          <a:p>
            <a:r>
              <a:rPr lang="en-US" dirty="0"/>
              <a:t>High pressure and heating leads to damage</a:t>
            </a:r>
          </a:p>
          <a:p>
            <a:endParaRPr lang="en-US" dirty="0"/>
          </a:p>
          <a:p>
            <a:r>
              <a:rPr lang="en-US" dirty="0"/>
              <a:t>Application: Shockwave Boundary Layer Interaction (SBLI)</a:t>
            </a:r>
          </a:p>
          <a:p>
            <a:r>
              <a:rPr lang="en-US" dirty="0"/>
              <a:t>Want larger data sets - greater samples for Particle Image Velocimetry (PIV) to characterize the SBLI</a:t>
            </a:r>
          </a:p>
          <a:p>
            <a:r>
              <a:rPr lang="en-US" dirty="0"/>
              <a:t>PIV data acquired at 10 Hz</a:t>
            </a:r>
          </a:p>
          <a:p>
            <a:r>
              <a:rPr lang="en-US" dirty="0"/>
              <a:t>10 seconds yields 100 samples, we need 1,000 samples</a:t>
            </a:r>
          </a:p>
          <a:p>
            <a:r>
              <a:rPr lang="en-US" dirty="0"/>
              <a:t>Existing runtime ~10 seconds</a:t>
            </a:r>
          </a:p>
          <a:p>
            <a:r>
              <a:rPr lang="en-US" dirty="0"/>
              <a:t>Theoretical runtime ~135 seconds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7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34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CBD04-DCD7-4EE7-99CE-EB44670D78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1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76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 userDrawn="1"/>
        </p:nvGrpSpPr>
        <p:grpSpPr>
          <a:xfrm>
            <a:off x="2540" y="0"/>
            <a:ext cx="12189460" cy="6858000"/>
            <a:chOff x="2540" y="0"/>
            <a:chExt cx="12189460" cy="6858000"/>
          </a:xfrm>
        </p:grpSpPr>
        <p:pic>
          <p:nvPicPr>
            <p:cNvPr id="60" name="Picture 5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43"/>
            <a:stretch/>
          </p:blipFill>
          <p:spPr>
            <a:xfrm>
              <a:off x="2540" y="0"/>
              <a:ext cx="12189460" cy="6045200"/>
            </a:xfrm>
            <a:prstGeom prst="rect">
              <a:avLst/>
            </a:prstGeom>
          </p:spPr>
        </p:pic>
        <p:sp>
          <p:nvSpPr>
            <p:cNvPr id="75" name="Rectangle 74"/>
            <p:cNvSpPr/>
            <p:nvPr userDrawn="1"/>
          </p:nvSpPr>
          <p:spPr>
            <a:xfrm>
              <a:off x="2540" y="5664200"/>
              <a:ext cx="12188952" cy="1193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 userDrawn="1"/>
        </p:nvGrpSpPr>
        <p:grpSpPr>
          <a:xfrm>
            <a:off x="4997993" y="5746448"/>
            <a:ext cx="2256972" cy="1128486"/>
            <a:chOff x="3446812" y="5746448"/>
            <a:chExt cx="2256972" cy="1128486"/>
          </a:xfrm>
        </p:grpSpPr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812" y="5746448"/>
              <a:ext cx="2256972" cy="1128486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77" t="67069" r="36573" b="16434"/>
            <a:stretch/>
          </p:blipFill>
          <p:spPr>
            <a:xfrm>
              <a:off x="4216227" y="6572247"/>
              <a:ext cx="730596" cy="23495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73" t="33630" r="40704" b="32408"/>
            <a:stretch/>
          </p:blipFill>
          <p:spPr>
            <a:xfrm>
              <a:off x="4302125" y="6047313"/>
              <a:ext cx="549276" cy="52627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39" t="60942" r="38920" b="32408"/>
            <a:stretch/>
          </p:blipFill>
          <p:spPr>
            <a:xfrm>
              <a:off x="4846638" y="6494998"/>
              <a:ext cx="66676" cy="94703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5"/>
            <a:ext cx="12192000" cy="555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Header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812179"/>
            <a:ext cx="12192000" cy="128016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z="25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Title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133903"/>
            <a:ext cx="12192000" cy="35744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47013" y="4355874"/>
            <a:ext cx="5297976" cy="133834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0837" y="5702536"/>
            <a:ext cx="3901440" cy="115546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0520"/>
              </a:buClr>
              <a:buSzTx/>
              <a:buFont typeface="Arial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0520"/>
              </a:buClr>
              <a:buSzTx/>
              <a:buFont typeface="Arial"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Acknowledgements</a:t>
            </a:r>
          </a:p>
          <a:p>
            <a:pPr lvl="0"/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179725" y="5702536"/>
            <a:ext cx="3901440" cy="115546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0520"/>
              </a:buClr>
              <a:buSzTx/>
              <a:buFont typeface="Arial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B052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Affiliations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dirty="0"/>
          </a:p>
        </p:txBody>
      </p:sp>
      <p:grpSp>
        <p:nvGrpSpPr>
          <p:cNvPr id="70" name="Group 69"/>
          <p:cNvGrpSpPr/>
          <p:nvPr userDrawn="1"/>
        </p:nvGrpSpPr>
        <p:grpSpPr>
          <a:xfrm>
            <a:off x="5792382" y="1576394"/>
            <a:ext cx="604503" cy="82296"/>
            <a:chOff x="4268723" y="1918335"/>
            <a:chExt cx="604503" cy="82296"/>
          </a:xfrm>
          <a:effectLst/>
        </p:grpSpPr>
        <p:sp>
          <p:nvSpPr>
            <p:cNvPr id="71" name="Isosceles Triangle 70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Isosceles Triangle 71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Isosceles Triangle 72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1320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3721" y="5"/>
            <a:ext cx="103632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020590" y="2240801"/>
            <a:ext cx="4799019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>
          <a:xfrm>
            <a:off x="6297697" y="2240801"/>
            <a:ext cx="4799019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19" name="Isosceles Triangle 18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Isosceles Triangle 19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8612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913721" y="5"/>
            <a:ext cx="10363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000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240231" y="2696278"/>
            <a:ext cx="5127812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1213279" y="2355450"/>
            <a:ext cx="5127812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PARAGRAPH TITLE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29" name="Isosceles Triangle 28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Isosceles Triangle 29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Isosceles Triangle 30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5759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913721" y="5"/>
            <a:ext cx="10363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000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1316503" y="2003330"/>
            <a:ext cx="4503108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6363455" y="2003330"/>
            <a:ext cx="4503108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19" name="Isosceles Triangle 18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Isosceles Triangle 19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84323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913721" y="5"/>
            <a:ext cx="10363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000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13287" y="2875352"/>
            <a:ext cx="8623684" cy="13144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17" name="Isosceles Triangle 16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Isosceles Triangle 17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60697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913721" y="5"/>
            <a:ext cx="10363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000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829440"/>
            <a:ext cx="7315200" cy="30861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4938724"/>
            <a:ext cx="7315200" cy="40087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14" name="Isosceles Triangle 13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3560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13721" y="5"/>
            <a:ext cx="103632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905513" y="1843553"/>
            <a:ext cx="3007107" cy="22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066553" y="1921673"/>
            <a:ext cx="7315200" cy="30861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66553" y="5030957"/>
            <a:ext cx="7315200" cy="40087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14" name="Isosceles Triangle 13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79124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792382" y="242894"/>
            <a:ext cx="604503" cy="82296"/>
            <a:chOff x="4268723" y="1918335"/>
            <a:chExt cx="604503" cy="82296"/>
          </a:xfrm>
          <a:effectLst/>
        </p:grpSpPr>
        <p:sp>
          <p:nvSpPr>
            <p:cNvPr id="9" name="Isosceles Triangle 8"/>
            <p:cNvSpPr/>
            <p:nvPr userDrawn="1"/>
          </p:nvSpPr>
          <p:spPr>
            <a:xfrm>
              <a:off x="450056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Isosceles Triangle 9"/>
            <p:cNvSpPr/>
            <p:nvPr userDrawn="1"/>
          </p:nvSpPr>
          <p:spPr>
            <a:xfrm>
              <a:off x="4268723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4727970" y="1918335"/>
              <a:ext cx="145256" cy="82296"/>
            </a:xfrm>
            <a:prstGeom prst="triangle">
              <a:avLst/>
            </a:prstGeom>
            <a:solidFill>
              <a:srgbClr val="AB05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9791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iangle_page#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39" y="6619893"/>
            <a:ext cx="581152" cy="240792"/>
          </a:xfrm>
          <a:prstGeom prst="rect">
            <a:avLst/>
          </a:prstGeom>
        </p:spPr>
      </p:pic>
      <p:pic>
        <p:nvPicPr>
          <p:cNvPr id="22" name="Picture 21" descr="triangle_page#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83" y="6617208"/>
            <a:ext cx="435864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5123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217" y="3885257"/>
            <a:ext cx="9261907" cy="144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5435" y="6558729"/>
            <a:ext cx="531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F1214C19-7B70-E548-A608-340680BFD9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3" name="Picture 2" descr="Image result for university of arizona logo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2" y="107576"/>
            <a:ext cx="653493" cy="60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5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0C234B"/>
          </a:solidFill>
          <a:latin typeface="Verdana"/>
          <a:ea typeface="+mj-ea"/>
          <a:cs typeface="Verdana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lmex.com/Products/XSlide/XSlide-motorized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753495" y="1841359"/>
            <a:ext cx="8975465" cy="1280161"/>
          </a:xfrm>
        </p:spPr>
        <p:txBody>
          <a:bodyPr>
            <a:normAutofit/>
          </a:bodyPr>
          <a:lstStyle/>
          <a:p>
            <a:r>
              <a:rPr lang="en-US" sz="2800" dirty="0"/>
              <a:t>Supersonic Wind Tunnel Diffuser Improvements for Increased Run Time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-1" y="2987102"/>
            <a:ext cx="12192000" cy="357447"/>
          </a:xfrm>
        </p:spPr>
        <p:txBody>
          <a:bodyPr>
            <a:noAutofit/>
          </a:bodyPr>
          <a:lstStyle/>
          <a:p>
            <a:r>
              <a:rPr lang="en-US" sz="1400" dirty="0"/>
              <a:t>Arizona/NASA Space Grant Symposium</a:t>
            </a:r>
          </a:p>
          <a:p>
            <a:r>
              <a:rPr lang="en-US" sz="1400" dirty="0"/>
              <a:t>April 13, 2019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Jacklyn Higgs</a:t>
            </a:r>
          </a:p>
          <a:p>
            <a:r>
              <a:rPr lang="en-US" dirty="0"/>
              <a:t>Advisor Dr. Jesse C. Little</a:t>
            </a:r>
          </a:p>
          <a:p>
            <a:r>
              <a:rPr lang="en-US" dirty="0"/>
              <a:t>The University of Arizona</a:t>
            </a:r>
          </a:p>
          <a:p>
            <a:r>
              <a:rPr lang="en-US" dirty="0"/>
              <a:t>Aerospace and Mechanical Engineering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384040-9492-4EA3-84FC-C0F2B458D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8342" y="5860184"/>
            <a:ext cx="753658" cy="10061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C8337E-9BD9-4566-A432-8591413F4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1" y="6004929"/>
            <a:ext cx="1000464" cy="830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8DF445-30C6-43EB-9440-9A293EA22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4397" y="-366284"/>
            <a:ext cx="1717603" cy="128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D8D94-1B50-40A2-8E28-98942CF062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4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BA4EE77-F84B-4151-8567-1E765B435E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8800" dirty="0"/>
              <a:t>Thank You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A82A8B-788F-4252-A3CD-4581E46017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B83CBBF-5E50-4D6C-9BDA-DF552CDBE7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05F147-9A60-45DE-83AF-12F712836F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E796E55-153B-4348-841A-A8F4F97A5A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CA0D7A-E6ED-465D-B1A9-BE6233F177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57963"/>
            <a:ext cx="531813" cy="365125"/>
          </a:xfrm>
        </p:spPr>
        <p:txBody>
          <a:bodyPr/>
          <a:lstStyle/>
          <a:p>
            <a:fld id="{F1214C19-7B70-E548-A608-340680BFD9AE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1D25DA-7F6C-44DF-9D4D-84D69117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5" y="5893140"/>
            <a:ext cx="932769" cy="774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E1828B-94DB-463C-AF2D-F922D6D74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0417" y="5876454"/>
            <a:ext cx="731583" cy="981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2E5608-4CEB-46B9-9BA1-962443961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806" y="-173737"/>
            <a:ext cx="1249788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6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9C30E-4EB5-4E54-879D-0816F131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38056-5B8B-4CB2-9E90-885BE870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21" y="5"/>
            <a:ext cx="10363200" cy="1103313"/>
          </a:xfrm>
        </p:spPr>
        <p:txBody>
          <a:bodyPr/>
          <a:lstStyle/>
          <a:p>
            <a:r>
              <a:rPr lang="en-US" dirty="0"/>
              <a:t>Supersonic Wind Tunnel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30740-6154-4BA6-822A-2D4A04E1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14" y="858691"/>
            <a:ext cx="4799019" cy="3662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Mach Number: ratio of velocity to the speed of sound</a:t>
            </a:r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Subsonic: Mach &lt; 1</a:t>
            </a:r>
          </a:p>
          <a:p>
            <a:pPr marL="0" indent="0" algn="ctr">
              <a:buNone/>
            </a:pPr>
            <a:r>
              <a:rPr lang="en-US" sz="1800" dirty="0"/>
              <a:t>Sonic: Mach = 1</a:t>
            </a:r>
          </a:p>
          <a:p>
            <a:pPr marL="0" indent="0" algn="ctr">
              <a:buNone/>
            </a:pPr>
            <a:r>
              <a:rPr lang="en-US" sz="1800" dirty="0"/>
              <a:t>Supersonic: M &gt;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E92321-83A5-4785-9662-E6AF34CEE25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7267" y="5031727"/>
            <a:ext cx="5580755" cy="1977886"/>
          </a:xfrm>
        </p:spPr>
        <p:txBody>
          <a:bodyPr/>
          <a:lstStyle/>
          <a:p>
            <a:r>
              <a:rPr lang="en-US" dirty="0"/>
              <a:t>In-draft Supersonic Wind Tunnel</a:t>
            </a:r>
          </a:p>
          <a:p>
            <a:pPr>
              <a:buFontTx/>
              <a:buChar char="-"/>
            </a:pPr>
            <a:r>
              <a:rPr lang="en-US" dirty="0"/>
              <a:t>Test Section: 4.8”x5.2”x24”</a:t>
            </a:r>
          </a:p>
          <a:p>
            <a:pPr>
              <a:buFontTx/>
              <a:buChar char="-"/>
            </a:pPr>
            <a:r>
              <a:rPr lang="en-US" dirty="0"/>
              <a:t>Vacuum chamber: 1200 ft</a:t>
            </a:r>
            <a:r>
              <a:rPr lang="en-US" baseline="30000" dirty="0"/>
              <a:t>3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Runs at M=2.3 and M=4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D5BD1D-00A5-4D3D-B870-BF71FCD70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135" y="5878286"/>
            <a:ext cx="733865" cy="979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8B6DB8-89D2-4F9E-951C-07915EF8E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6829"/>
            <a:ext cx="934088" cy="771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8BEDB8-7581-4264-976B-75AC3F66CEA2}"/>
                  </a:ext>
                </a:extLst>
              </p:cNvPr>
              <p:cNvSpPr txBox="1"/>
              <p:nvPr/>
            </p:nvSpPr>
            <p:spPr>
              <a:xfrm>
                <a:off x="2828997" y="1221481"/>
                <a:ext cx="1678601" cy="5911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𝑅𝑇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8BEDB8-7581-4264-976B-75AC3F66C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97" y="1221481"/>
                <a:ext cx="1678601" cy="5911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B96A589-E482-47E2-93D7-C5E13F070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1335" y="800743"/>
            <a:ext cx="4970267" cy="20148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8AD9EF-48D2-456E-989E-35F3FD79ACFF}"/>
                  </a:ext>
                </a:extLst>
              </p:cNvPr>
              <p:cNvSpPr txBox="1"/>
              <p:nvPr/>
            </p:nvSpPr>
            <p:spPr>
              <a:xfrm>
                <a:off x="1163424" y="2815587"/>
                <a:ext cx="3671197" cy="703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+1)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8AD9EF-48D2-456E-989E-35F3FD79A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424" y="2815587"/>
                <a:ext cx="3671197" cy="7030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8145FCB1-8C84-43AB-A4F6-E5DE54DAE2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3026" y="2553965"/>
            <a:ext cx="7152041" cy="26291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4B8BF-B99F-491B-9A98-8B86AE7ADF6E}"/>
              </a:ext>
            </a:extLst>
          </p:cNvPr>
          <p:cNvSpPr txBox="1"/>
          <p:nvPr/>
        </p:nvSpPr>
        <p:spPr>
          <a:xfrm>
            <a:off x="1872008" y="3582830"/>
            <a:ext cx="306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M= 4 	A/A* = 10.72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352778-A103-4D51-917B-47EC157609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40601" y="-287205"/>
            <a:ext cx="1251399" cy="9363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AD58FD-220C-4CC9-886D-56AECCC98C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626" y="4074099"/>
            <a:ext cx="3685401" cy="268670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B4F829-17D3-48DB-BFEC-7059596FBBB1}"/>
              </a:ext>
            </a:extLst>
          </p:cNvPr>
          <p:cNvSpPr/>
          <p:nvPr/>
        </p:nvSpPr>
        <p:spPr>
          <a:xfrm>
            <a:off x="10462274" y="4839587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Threadgill (2018)</a:t>
            </a:r>
          </a:p>
        </p:txBody>
      </p:sp>
    </p:spTree>
    <p:extLst>
      <p:ext uri="{BB962C8B-B14F-4D97-AF65-F5344CB8AC3E}">
        <p14:creationId xmlns:p14="http://schemas.microsoft.com/office/powerpoint/2010/main" val="152137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491D0B-07C3-4C4A-969E-B48BD68651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33" t="3153" r="4354"/>
          <a:stretch/>
        </p:blipFill>
        <p:spPr>
          <a:xfrm>
            <a:off x="5782904" y="3081166"/>
            <a:ext cx="5583064" cy="24504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97459C-0AA0-4E35-A10F-D9F96901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5435" y="6558729"/>
            <a:ext cx="531832" cy="365125"/>
          </a:xfrm>
        </p:spPr>
        <p:txBody>
          <a:bodyPr/>
          <a:lstStyle/>
          <a:p>
            <a:fld id="{F1214C19-7B70-E548-A608-340680BFD9AE}" type="slidenum">
              <a:rPr lang="en-US" smtClean="0"/>
              <a:t>3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0D93E75-E63F-4644-83D3-9CD33ED7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21" y="5"/>
            <a:ext cx="10363200" cy="1103313"/>
          </a:xfrm>
        </p:spPr>
        <p:txBody>
          <a:bodyPr/>
          <a:lstStyle/>
          <a:p>
            <a:r>
              <a:rPr lang="en-US" dirty="0"/>
              <a:t>The Diffuser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4EE54EB-4DAB-4C4D-AFA5-ECD5C0DB4A0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4095" y="938909"/>
            <a:ext cx="11707906" cy="2283789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Purpose: reduces pressure ratio required to run the tunnel</a:t>
            </a:r>
          </a:p>
          <a:p>
            <a:r>
              <a:rPr lang="en-US" sz="2200" dirty="0"/>
              <a:t>Requires a large pressure ratio between ambient air and downstream vacuum tank</a:t>
            </a:r>
          </a:p>
          <a:p>
            <a:r>
              <a:rPr lang="en-US" sz="2200" dirty="0"/>
              <a:t>Run time limited by size of tank and total pressure loss</a:t>
            </a:r>
          </a:p>
          <a:p>
            <a:r>
              <a:rPr lang="en-US" sz="2200" dirty="0"/>
              <a:t>Too small a diffuser throat causes shock to stand inside the nozzle</a:t>
            </a:r>
          </a:p>
          <a:p>
            <a:r>
              <a:rPr lang="en-US" sz="2200" dirty="0"/>
              <a:t>Similar process for air breathing propulsion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1D576-C9D1-4C7B-8305-41959D566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3736"/>
            <a:ext cx="932769" cy="774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05FEA3-0E32-4AA0-B648-7DC490083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0417" y="5876454"/>
            <a:ext cx="731583" cy="9815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22F0DC-9300-4267-87A8-230225C7CC73}"/>
              </a:ext>
            </a:extLst>
          </p:cNvPr>
          <p:cNvSpPr/>
          <p:nvPr/>
        </p:nvSpPr>
        <p:spPr>
          <a:xfrm>
            <a:off x="1422626" y="4270848"/>
            <a:ext cx="27799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For M=4		A/A* = 10.72</a:t>
            </a:r>
          </a:p>
          <a:p>
            <a:r>
              <a:rPr lang="en-US" dirty="0"/>
              <a:t>For M=2.3	A/A* = 2.19</a:t>
            </a:r>
          </a:p>
          <a:p>
            <a:r>
              <a:rPr lang="en-US" dirty="0"/>
              <a:t>For M=1.1	A/A* = 1.01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CBE94D-1AC8-4729-B33F-2DEA4BCAB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212" y="-269641"/>
            <a:ext cx="1249788" cy="9388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5BE3D8-13A6-438B-9444-4B031E25C407}"/>
                  </a:ext>
                </a:extLst>
              </p:cNvPr>
              <p:cNvSpPr/>
              <p:nvPr/>
            </p:nvSpPr>
            <p:spPr>
              <a:xfrm>
                <a:off x="826032" y="3193708"/>
                <a:ext cx="4321631" cy="883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5BE3D8-13A6-438B-9444-4B031E25C4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32" y="3193708"/>
                <a:ext cx="4321631" cy="883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480AAE-64D9-4307-9893-6BC03C594247}"/>
                  </a:ext>
                </a:extLst>
              </p:cNvPr>
              <p:cNvSpPr txBox="1"/>
              <p:nvPr/>
            </p:nvSpPr>
            <p:spPr>
              <a:xfrm>
                <a:off x="932769" y="5377150"/>
                <a:ext cx="6785512" cy="998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480AAE-64D9-4307-9893-6BC03C594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69" y="5377150"/>
                <a:ext cx="6785512" cy="9986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5B247D9-AE54-41A8-BC77-FFF8071F18E4}"/>
              </a:ext>
            </a:extLst>
          </p:cNvPr>
          <p:cNvSpPr/>
          <p:nvPr/>
        </p:nvSpPr>
        <p:spPr>
          <a:xfrm>
            <a:off x="7702241" y="5734337"/>
            <a:ext cx="3556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Shock wave – abrupt change in fluid properties due to the coalescence of sound waves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34F947-F9C7-4868-91B7-F183705AA9E5}"/>
              </a:ext>
            </a:extLst>
          </p:cNvPr>
          <p:cNvSpPr/>
          <p:nvPr/>
        </p:nvSpPr>
        <p:spPr>
          <a:xfrm>
            <a:off x="10220345" y="5223885"/>
            <a:ext cx="13901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Anderson (2017)</a:t>
            </a:r>
          </a:p>
        </p:txBody>
      </p:sp>
    </p:spTree>
    <p:extLst>
      <p:ext uri="{BB962C8B-B14F-4D97-AF65-F5344CB8AC3E}">
        <p14:creationId xmlns:p14="http://schemas.microsoft.com/office/powerpoint/2010/main" val="420113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FA463F-E1AD-4ACF-907D-EF1244C5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F1279B-6213-4722-B4C5-6CD4355A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21" y="4"/>
            <a:ext cx="10363200" cy="1103313"/>
          </a:xfrm>
        </p:spPr>
        <p:txBody>
          <a:bodyPr/>
          <a:lstStyle/>
          <a:p>
            <a:r>
              <a:rPr lang="en-US" dirty="0"/>
              <a:t>The Problem: The Diffuser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A21D0-4EDC-45D7-86D7-D209FC120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756" y="823498"/>
            <a:ext cx="9149570" cy="2597121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With a wide, diffuser throat run time is limited to 10 seconds</a:t>
            </a:r>
          </a:p>
          <a:p>
            <a:r>
              <a:rPr lang="en-US" dirty="0">
                <a:sym typeface="Wingdings" panose="05000000000000000000" pitchFamily="2" charset="2"/>
              </a:rPr>
              <a:t>Worn and outdated system preventing diffuser throat size to vary</a:t>
            </a:r>
          </a:p>
          <a:p>
            <a:r>
              <a:rPr lang="en-US" dirty="0">
                <a:sym typeface="Wingdings" panose="05000000000000000000" pitchFamily="2" charset="2"/>
              </a:rPr>
              <a:t>Takes 2 people to turn cranks, cannot know exactly how far diffuser wall is moved</a:t>
            </a:r>
          </a:p>
          <a:p>
            <a:r>
              <a:rPr lang="en-US" dirty="0">
                <a:sym typeface="Wingdings" panose="05000000000000000000" pitchFamily="2" charset="2"/>
              </a:rPr>
              <a:t>Want longer run time to take more data per run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A014E-12CA-4316-AE13-0ED3CE89B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887" y="6073395"/>
            <a:ext cx="932769" cy="774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B5F6CB-C5C6-4782-82C6-6BB67B9BE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0417" y="5866113"/>
            <a:ext cx="731583" cy="9815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68EBCD-A51F-41D3-A21C-EC66F53FD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944" y="2505583"/>
            <a:ext cx="4566300" cy="7742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993376-A027-45CD-A943-2C67C59DD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6234" y="3711959"/>
            <a:ext cx="3395766" cy="2383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E504EF-E2F4-42C2-9E8B-1E8937AC219A}"/>
                  </a:ext>
                </a:extLst>
              </p:cNvPr>
              <p:cNvSpPr txBox="1"/>
              <p:nvPr/>
            </p:nvSpPr>
            <p:spPr>
              <a:xfrm>
                <a:off x="6228414" y="3423134"/>
                <a:ext cx="1744274" cy="332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000" dirty="0"/>
                  <a:t> = 135 s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E504EF-E2F4-42C2-9E8B-1E8937AC2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414" y="3423134"/>
                <a:ext cx="1744274" cy="332399"/>
              </a:xfrm>
              <a:prstGeom prst="rect">
                <a:avLst/>
              </a:prstGeom>
              <a:blipFill>
                <a:blip r:embed="rId7"/>
                <a:stretch>
                  <a:fillRect l="-4545" t="-22222" b="-4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C249A31-9E3B-4A0E-9A29-493D6535E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269" y="2958021"/>
            <a:ext cx="4301286" cy="1743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F9CC18-6853-4827-9C94-5ECA7083D8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5372" y="4002329"/>
            <a:ext cx="4919898" cy="25971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BF20A2-FC92-4598-BB53-1F0C3BB068FE}"/>
              </a:ext>
            </a:extLst>
          </p:cNvPr>
          <p:cNvSpPr/>
          <p:nvPr/>
        </p:nvSpPr>
        <p:spPr>
          <a:xfrm>
            <a:off x="2564912" y="3259959"/>
            <a:ext cx="1188794" cy="76383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491EBE-E936-4C43-AB9D-4B75153BE915}"/>
              </a:ext>
            </a:extLst>
          </p:cNvPr>
          <p:cNvCxnSpPr>
            <a:cxnSpLocks/>
          </p:cNvCxnSpPr>
          <p:nvPr/>
        </p:nvCxnSpPr>
        <p:spPr>
          <a:xfrm flipV="1">
            <a:off x="5145580" y="5652435"/>
            <a:ext cx="2698757" cy="58189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FA553D-4262-41A8-B5B7-8A3F08E2FEEA}"/>
              </a:ext>
            </a:extLst>
          </p:cNvPr>
          <p:cNvCxnSpPr>
            <a:cxnSpLocks/>
          </p:cNvCxnSpPr>
          <p:nvPr/>
        </p:nvCxnSpPr>
        <p:spPr>
          <a:xfrm>
            <a:off x="3524409" y="3765129"/>
            <a:ext cx="821680" cy="83950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529B06DF-AC18-4FD2-8C1D-587A0A1707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23643" y="-237239"/>
            <a:ext cx="1249788" cy="9388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CF920B-F993-400D-9584-D24F2FE0075D}"/>
              </a:ext>
            </a:extLst>
          </p:cNvPr>
          <p:cNvSpPr txBox="1"/>
          <p:nvPr/>
        </p:nvSpPr>
        <p:spPr>
          <a:xfrm>
            <a:off x="4346089" y="5912372"/>
            <a:ext cx="109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Direction of Flow</a:t>
            </a:r>
          </a:p>
        </p:txBody>
      </p:sp>
    </p:spTree>
    <p:extLst>
      <p:ext uri="{BB962C8B-B14F-4D97-AF65-F5344CB8AC3E}">
        <p14:creationId xmlns:p14="http://schemas.microsoft.com/office/powerpoint/2010/main" val="19540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B808AC-371F-4E64-928B-05A61C3CC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17" y="3620911"/>
            <a:ext cx="6008190" cy="26302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D5C5B3-B110-499D-B8C0-61820EAA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7AC569-3337-4096-BD5C-2ABE26664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Objective/What did I do?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AAC95-7391-4FF8-A017-A806859E3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35" y="982060"/>
            <a:ext cx="4773646" cy="3016996"/>
          </a:xfrm>
        </p:spPr>
        <p:txBody>
          <a:bodyPr>
            <a:normAutofit/>
          </a:bodyPr>
          <a:lstStyle/>
          <a:p>
            <a:r>
              <a:rPr lang="en-US" sz="1900" dirty="0"/>
              <a:t>Overall Objective: extend tunnel run time</a:t>
            </a:r>
          </a:p>
          <a:p>
            <a:r>
              <a:rPr lang="en-US" sz="1900" dirty="0"/>
              <a:t>Developed a new mechanism to vary the diffuser throat area</a:t>
            </a:r>
          </a:p>
          <a:p>
            <a:r>
              <a:rPr lang="en-US" sz="1900" dirty="0"/>
              <a:t>Calculated travel distance, measured force, found new theoretical runtime</a:t>
            </a:r>
          </a:p>
          <a:p>
            <a:r>
              <a:rPr lang="en-US" sz="1900" dirty="0"/>
              <a:t>Developed SolidWorks design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91F612-4606-45AC-AA21-D42243E726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5" t="-147" r="3166" b="1809"/>
          <a:stretch/>
        </p:blipFill>
        <p:spPr>
          <a:xfrm>
            <a:off x="5951361" y="982060"/>
            <a:ext cx="5662792" cy="30169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6605D0-5228-4487-8053-C08281B3BA7F}"/>
                  </a:ext>
                </a:extLst>
              </p:cNvPr>
              <p:cNvSpPr txBox="1"/>
              <p:nvPr/>
            </p:nvSpPr>
            <p:spPr>
              <a:xfrm>
                <a:off x="7139955" y="4318416"/>
                <a:ext cx="4136966" cy="790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6605D0-5228-4487-8053-C08281B3B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955" y="4318416"/>
                <a:ext cx="4136966" cy="790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62279B2-284A-404A-989C-F6E1441940A7}"/>
              </a:ext>
            </a:extLst>
          </p:cNvPr>
          <p:cNvSpPr txBox="1"/>
          <p:nvPr/>
        </p:nvSpPr>
        <p:spPr>
          <a:xfrm>
            <a:off x="7769220" y="5499963"/>
            <a:ext cx="3844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Torque = 2.828 ft-lb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For M = 4	</a:t>
            </a: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Δ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X = 2.15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in.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EE8EE3-CCF0-4818-9DE2-851BFC9522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9" y="6069214"/>
            <a:ext cx="932769" cy="774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8C2350-E3CB-444F-991B-14544D5E77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0417" y="5861932"/>
            <a:ext cx="731583" cy="981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F628CE-5DD9-4F53-9AFB-4BF2A653C4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29558" y="-247830"/>
            <a:ext cx="1249788" cy="93886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359EB1-B433-4A79-9347-2B3245A779EF}"/>
              </a:ext>
            </a:extLst>
          </p:cNvPr>
          <p:cNvCxnSpPr/>
          <p:nvPr/>
        </p:nvCxnSpPr>
        <p:spPr>
          <a:xfrm flipH="1">
            <a:off x="6806322" y="1394343"/>
            <a:ext cx="1744553" cy="155695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AE172-CF33-4424-8081-508AF7A44FCD}"/>
              </a:ext>
            </a:extLst>
          </p:cNvPr>
          <p:cNvSpPr/>
          <p:nvPr/>
        </p:nvSpPr>
        <p:spPr>
          <a:xfrm>
            <a:off x="10183952" y="3691279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Threadgill (2018)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FE4EB0-3AE5-444D-8554-463B09D13A9D}"/>
              </a:ext>
            </a:extLst>
          </p:cNvPr>
          <p:cNvSpPr/>
          <p:nvPr/>
        </p:nvSpPr>
        <p:spPr>
          <a:xfrm>
            <a:off x="5245772" y="5992405"/>
            <a:ext cx="13901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Anderson (2017)</a:t>
            </a:r>
          </a:p>
        </p:txBody>
      </p:sp>
    </p:spTree>
    <p:extLst>
      <p:ext uri="{BB962C8B-B14F-4D97-AF65-F5344CB8AC3E}">
        <p14:creationId xmlns:p14="http://schemas.microsoft.com/office/powerpoint/2010/main" val="165926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0629BCE-C811-4FB9-9639-1F10B2215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062" y="722301"/>
            <a:ext cx="4676842" cy="17886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EBD794-8976-428F-9304-CB863BD3B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475" y="3511918"/>
            <a:ext cx="3994763" cy="290105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11BC74-5E88-4AE7-BE55-B50B7F3E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F78DB7-A157-4A72-8DA4-19BD2E75D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System and Modifications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D7184-234A-4E9F-B32A-3FD6BE5DE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310" y="3506477"/>
            <a:ext cx="4799019" cy="3096651"/>
          </a:xfrm>
        </p:spPr>
        <p:txBody>
          <a:bodyPr>
            <a:normAutofit/>
          </a:bodyPr>
          <a:lstStyle/>
          <a:p>
            <a:r>
              <a:rPr lang="en-US" sz="1900" dirty="0"/>
              <a:t>Replace large screw with smooth rod</a:t>
            </a:r>
          </a:p>
          <a:p>
            <a:r>
              <a:rPr lang="en-US" sz="1900" dirty="0"/>
              <a:t>Clamp onto sliding stage</a:t>
            </a:r>
          </a:p>
          <a:p>
            <a:r>
              <a:rPr lang="en-US" sz="1900" dirty="0"/>
              <a:t>Replace the worn braces with L-Brackets and ball joint rod end</a:t>
            </a:r>
          </a:p>
          <a:p>
            <a:pPr>
              <a:buFontTx/>
              <a:buChar char="-"/>
            </a:pPr>
            <a:r>
              <a:rPr lang="en-US" sz="1900" dirty="0"/>
              <a:t>Allows for slight moment and rotation</a:t>
            </a:r>
          </a:p>
          <a:p>
            <a:pPr>
              <a:buFontTx/>
              <a:buChar char="-"/>
            </a:pPr>
            <a:r>
              <a:rPr lang="en-US" sz="1900" dirty="0"/>
              <a:t>Minimizes friction effects and wear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91BE79E-C322-4EE0-B1BC-AC11A244F983}"/>
              </a:ext>
            </a:extLst>
          </p:cNvPr>
          <p:cNvCxnSpPr>
            <a:cxnSpLocks/>
          </p:cNvCxnSpPr>
          <p:nvPr/>
        </p:nvCxnSpPr>
        <p:spPr>
          <a:xfrm flipH="1">
            <a:off x="2884196" y="3591904"/>
            <a:ext cx="138420" cy="4110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701954D-E13B-4923-BF18-B9F8BFE5215C}"/>
              </a:ext>
            </a:extLst>
          </p:cNvPr>
          <p:cNvCxnSpPr>
            <a:cxnSpLocks/>
          </p:cNvCxnSpPr>
          <p:nvPr/>
        </p:nvCxnSpPr>
        <p:spPr>
          <a:xfrm flipH="1">
            <a:off x="4401740" y="3717888"/>
            <a:ext cx="408215" cy="2850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4C139B0-9560-425F-B761-D916B84F73FC}"/>
              </a:ext>
            </a:extLst>
          </p:cNvPr>
          <p:cNvCxnSpPr>
            <a:cxnSpLocks/>
          </p:cNvCxnSpPr>
          <p:nvPr/>
        </p:nvCxnSpPr>
        <p:spPr>
          <a:xfrm flipH="1" flipV="1">
            <a:off x="4071821" y="4941902"/>
            <a:ext cx="306013" cy="3947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D89F468-46C2-42CD-8045-1BBD2020C981}"/>
              </a:ext>
            </a:extLst>
          </p:cNvPr>
          <p:cNvCxnSpPr/>
          <p:nvPr/>
        </p:nvCxnSpPr>
        <p:spPr>
          <a:xfrm>
            <a:off x="-467139" y="10933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6B13475-E3F7-4009-83B1-A280BED8837E}"/>
              </a:ext>
            </a:extLst>
          </p:cNvPr>
          <p:cNvCxnSpPr>
            <a:cxnSpLocks/>
          </p:cNvCxnSpPr>
          <p:nvPr/>
        </p:nvCxnSpPr>
        <p:spPr>
          <a:xfrm>
            <a:off x="1712448" y="4295784"/>
            <a:ext cx="607212" cy="6461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934AA13-AA02-4F22-A098-14F1298087B3}"/>
              </a:ext>
            </a:extLst>
          </p:cNvPr>
          <p:cNvCxnSpPr>
            <a:cxnSpLocks/>
          </p:cNvCxnSpPr>
          <p:nvPr/>
        </p:nvCxnSpPr>
        <p:spPr>
          <a:xfrm flipH="1" flipV="1">
            <a:off x="2383148" y="5835250"/>
            <a:ext cx="924696" cy="3939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6103D3A-3B69-492C-B9FB-06235CC7DC4D}"/>
              </a:ext>
            </a:extLst>
          </p:cNvPr>
          <p:cNvSpPr txBox="1"/>
          <p:nvPr/>
        </p:nvSpPr>
        <p:spPr>
          <a:xfrm>
            <a:off x="3328610" y="6135970"/>
            <a:ext cx="1818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XSlide</a:t>
            </a:r>
            <a:r>
              <a:rPr lang="en-US" sz="1200" dirty="0"/>
              <a:t> and motor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EBA1AC-3093-4948-B5BF-18AA36230282}"/>
              </a:ext>
            </a:extLst>
          </p:cNvPr>
          <p:cNvSpPr txBox="1"/>
          <p:nvPr/>
        </p:nvSpPr>
        <p:spPr>
          <a:xfrm flipH="1">
            <a:off x="928290" y="3949082"/>
            <a:ext cx="97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Smooth rod and clamp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6E81CC-0169-40C9-A849-BE1B4E0F9036}"/>
              </a:ext>
            </a:extLst>
          </p:cNvPr>
          <p:cNvSpPr txBox="1"/>
          <p:nvPr/>
        </p:nvSpPr>
        <p:spPr>
          <a:xfrm>
            <a:off x="4356253" y="3389799"/>
            <a:ext cx="1916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Inside Diffuser wall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1155255-A484-463F-A5A8-DE96C826C8B3}"/>
              </a:ext>
            </a:extLst>
          </p:cNvPr>
          <p:cNvSpPr/>
          <p:nvPr/>
        </p:nvSpPr>
        <p:spPr>
          <a:xfrm>
            <a:off x="2424492" y="3289701"/>
            <a:ext cx="12745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Outer tunnel wall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C92460-42E9-4D27-914D-E98D5BAA5658}"/>
              </a:ext>
            </a:extLst>
          </p:cNvPr>
          <p:cNvSpPr/>
          <p:nvPr/>
        </p:nvSpPr>
        <p:spPr>
          <a:xfrm>
            <a:off x="4401740" y="5196580"/>
            <a:ext cx="1236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L-Brackets and ball joint rod end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39B04C81-470C-4520-B3BE-A6123866A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2240" y="790227"/>
            <a:ext cx="4799019" cy="2971732"/>
          </a:xfrm>
        </p:spPr>
        <p:txBody>
          <a:bodyPr>
            <a:normAutofit/>
          </a:bodyPr>
          <a:lstStyle/>
          <a:p>
            <a:r>
              <a:rPr lang="en-US" sz="1900" dirty="0"/>
              <a:t>Motor driven, modified </a:t>
            </a:r>
            <a:r>
              <a:rPr lang="en-US" sz="1900" dirty="0" err="1"/>
              <a:t>Velmex</a:t>
            </a:r>
            <a:r>
              <a:rPr lang="en-US" sz="1900" dirty="0"/>
              <a:t> Slider</a:t>
            </a:r>
          </a:p>
          <a:p>
            <a:pPr>
              <a:buFontTx/>
              <a:buChar char="-"/>
            </a:pPr>
            <a:r>
              <a:rPr lang="en-US" sz="1900" dirty="0"/>
              <a:t>4” travel distance </a:t>
            </a:r>
            <a:r>
              <a:rPr lang="en-US" sz="1900" dirty="0" err="1"/>
              <a:t>XSlide</a:t>
            </a:r>
            <a:endParaRPr lang="en-US" sz="1900" dirty="0"/>
          </a:p>
          <a:p>
            <a:pPr>
              <a:buFontTx/>
              <a:buChar char="-"/>
            </a:pPr>
            <a:r>
              <a:rPr lang="en-US" sz="1900" dirty="0"/>
              <a:t>Single shaft stepper motor</a:t>
            </a:r>
          </a:p>
          <a:p>
            <a:pPr>
              <a:buFontTx/>
              <a:buChar char="-"/>
            </a:pPr>
            <a:r>
              <a:rPr lang="en-US" sz="1900" dirty="0"/>
              <a:t>Up to 100 lb. load</a:t>
            </a:r>
          </a:p>
          <a:p>
            <a:pPr>
              <a:buFontTx/>
              <a:buChar char="-"/>
            </a:pPr>
            <a:r>
              <a:rPr lang="en-US" sz="1900" dirty="0"/>
              <a:t>Speed: 2 inches/sec</a:t>
            </a:r>
          </a:p>
          <a:p>
            <a:pPr>
              <a:buFontTx/>
              <a:buChar char="-"/>
            </a:pPr>
            <a:r>
              <a:rPr lang="en-US" sz="1900" dirty="0"/>
              <a:t>VXM-1-1 programmable controller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7C0364-6F4A-4314-A018-EDA6512D0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775" y="1557451"/>
            <a:ext cx="2139153" cy="1723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CA44AB-DEF4-4A50-9A18-AA03756902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99" y="6083736"/>
            <a:ext cx="932769" cy="774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9BC53E-2610-4054-9CBA-1115F59976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0417" y="5863527"/>
            <a:ext cx="731583" cy="981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110A6B-3A36-4F1A-9B03-B456F7F3A6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42212" y="-231256"/>
            <a:ext cx="1249788" cy="9388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094E60-C704-47AD-BB63-FDEBF17F9EA7}"/>
              </a:ext>
            </a:extLst>
          </p:cNvPr>
          <p:cNvSpPr txBox="1"/>
          <p:nvPr/>
        </p:nvSpPr>
        <p:spPr>
          <a:xfrm>
            <a:off x="8449518" y="2280622"/>
            <a:ext cx="1898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Velmex</a:t>
            </a:r>
            <a:r>
              <a:rPr lang="en-US" sz="1400" i="1" dirty="0"/>
              <a:t> (2019)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683DB9-D313-46CA-9BC8-D6C126DC03EE}"/>
              </a:ext>
            </a:extLst>
          </p:cNvPr>
          <p:cNvSpPr txBox="1"/>
          <p:nvPr/>
        </p:nvSpPr>
        <p:spPr>
          <a:xfrm>
            <a:off x="10511293" y="3043746"/>
            <a:ext cx="1898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Velmex</a:t>
            </a:r>
            <a:r>
              <a:rPr lang="en-US" sz="1400" i="1" dirty="0"/>
              <a:t> (2019)</a:t>
            </a:r>
          </a:p>
        </p:txBody>
      </p:sp>
    </p:spTree>
    <p:extLst>
      <p:ext uri="{BB962C8B-B14F-4D97-AF65-F5344CB8AC3E}">
        <p14:creationId xmlns:p14="http://schemas.microsoft.com/office/powerpoint/2010/main" val="28033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202A56E-BD9E-425D-8698-9C738F650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8" y="3031344"/>
            <a:ext cx="5784445" cy="308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725404-AD93-4938-B49C-A779DC1EE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144" y="51717"/>
            <a:ext cx="5494922" cy="33528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036F2-F526-4E27-8749-E6463448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9B24F8-E5BB-43CC-A784-D03A73CBD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Outcomes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EAB5B3F-E1AB-4220-A7E2-081B725B7775}"/>
              </a:ext>
            </a:extLst>
          </p:cNvPr>
          <p:cNvSpPr txBox="1">
            <a:spLocks/>
          </p:cNvSpPr>
          <p:nvPr/>
        </p:nvSpPr>
        <p:spPr>
          <a:xfrm>
            <a:off x="537112" y="1016342"/>
            <a:ext cx="11273743" cy="251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Application: Shockwave Boundary Layer Interaction (SBLI)</a:t>
            </a:r>
          </a:p>
          <a:p>
            <a:r>
              <a:rPr lang="en-US" dirty="0"/>
              <a:t>Particle Image Velocimetry (PIV) data acquired at 10 Hz</a:t>
            </a:r>
          </a:p>
          <a:p>
            <a:r>
              <a:rPr lang="en-US" dirty="0"/>
              <a:t>Existing run time (10 sec) yields 100 samples</a:t>
            </a:r>
          </a:p>
          <a:p>
            <a:r>
              <a:rPr lang="en-US" dirty="0"/>
              <a:t>Desire &gt;1,000 samples</a:t>
            </a:r>
          </a:p>
          <a:p>
            <a:r>
              <a:rPr lang="en-US" dirty="0"/>
              <a:t>Theoretical runtime ~135 seconds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BF0E79-875C-46C5-825E-D55959699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5" y="6058155"/>
            <a:ext cx="932769" cy="7742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45B7B8-E3A9-4837-9EAF-65EFFC49E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5064" y="5876459"/>
            <a:ext cx="731583" cy="981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79C362-572A-496C-A5CD-4803E3C2DB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2212" y="-257161"/>
            <a:ext cx="1249788" cy="9388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747AD8-271A-47EA-A215-7552C47B42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321" y="3435323"/>
            <a:ext cx="5436905" cy="32001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CF346D4-0DBE-4C2D-8AD4-591ECADA0C88}"/>
              </a:ext>
            </a:extLst>
          </p:cNvPr>
          <p:cNvSpPr/>
          <p:nvPr/>
        </p:nvSpPr>
        <p:spPr>
          <a:xfrm>
            <a:off x="4480106" y="6078088"/>
            <a:ext cx="143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Threadgill (2018)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F0E3A-1D83-4577-A563-442A6BD79A63}"/>
              </a:ext>
            </a:extLst>
          </p:cNvPr>
          <p:cNvSpPr/>
          <p:nvPr/>
        </p:nvSpPr>
        <p:spPr>
          <a:xfrm>
            <a:off x="10801876" y="3158183"/>
            <a:ext cx="13901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Anderson (2017)</a:t>
            </a:r>
          </a:p>
        </p:txBody>
      </p:sp>
    </p:spTree>
    <p:extLst>
      <p:ext uri="{BB962C8B-B14F-4D97-AF65-F5344CB8AC3E}">
        <p14:creationId xmlns:p14="http://schemas.microsoft.com/office/powerpoint/2010/main" val="163456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B2467D-6236-4D0E-88D8-D6CFE7AF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FEB7F2-6E5E-4CFB-A002-048DF096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D5D08-97E1-484D-BAB6-7845021B2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589" y="1300480"/>
            <a:ext cx="10256331" cy="4246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Arizona/NASA Space Grant</a:t>
            </a:r>
          </a:p>
          <a:p>
            <a:pPr marL="0" indent="0" algn="ctr">
              <a:buNone/>
            </a:pPr>
            <a:r>
              <a:rPr lang="en-US" dirty="0"/>
              <a:t>The University of Arizona</a:t>
            </a:r>
          </a:p>
          <a:p>
            <a:pPr marL="0" indent="0" algn="ctr">
              <a:buNone/>
            </a:pPr>
            <a:r>
              <a:rPr lang="en-US" dirty="0"/>
              <a:t>Airforce Office of Scientific Research (AFOSR)</a:t>
            </a:r>
            <a:br>
              <a:rPr lang="en-US" dirty="0"/>
            </a:br>
            <a:r>
              <a:rPr lang="en-US" dirty="0"/>
              <a:t>Raytheon Missile Systems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Advisor – Dr. Jesse C. Little</a:t>
            </a:r>
          </a:p>
          <a:p>
            <a:pPr marL="0" indent="0" algn="ctr">
              <a:buNone/>
            </a:pPr>
            <a:r>
              <a:rPr lang="en-US" dirty="0"/>
              <a:t>Post Doctoral – Dr. James A. S. Threadgill</a:t>
            </a:r>
          </a:p>
          <a:p>
            <a:pPr marL="0" indent="0" algn="ctr">
              <a:buNone/>
            </a:pPr>
            <a:r>
              <a:rPr lang="en-US" dirty="0"/>
              <a:t>Ph.D. - Jorge Castro Maldonado</a:t>
            </a:r>
          </a:p>
          <a:p>
            <a:pPr marL="0" indent="0" algn="ctr">
              <a:buNone/>
            </a:pPr>
            <a:r>
              <a:rPr lang="en-US" dirty="0"/>
              <a:t>       - </a:t>
            </a:r>
            <a:r>
              <a:rPr lang="en-US" dirty="0" err="1"/>
              <a:t>Sathyan</a:t>
            </a:r>
            <a:r>
              <a:rPr lang="en-US" dirty="0"/>
              <a:t> Padmanabhan</a:t>
            </a:r>
          </a:p>
          <a:p>
            <a:pPr marL="0" indent="0" algn="ctr">
              <a:buNone/>
            </a:pPr>
            <a:r>
              <a:rPr lang="en-US" dirty="0"/>
              <a:t>Undergraduate – Lindsey </a:t>
            </a:r>
            <a:r>
              <a:rPr lang="en-US" dirty="0" err="1"/>
              <a:t>Urh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2AC944-38A0-425F-8B5B-D772AED4C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3736"/>
            <a:ext cx="932769" cy="774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AAF2BA-D68B-4866-A874-36B0F1666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0417" y="5876459"/>
            <a:ext cx="731583" cy="981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ED0EA2-7E34-4684-AC70-755E16439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2212" y="-206398"/>
            <a:ext cx="1249788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9105D3-BFC1-4747-832D-CC6A2F54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17246C-27F2-4740-B126-E2497DA7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A6EA9-43C9-41F9-AD15-A111A86E5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590" y="1409252"/>
            <a:ext cx="10787097" cy="425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[1].</a:t>
            </a:r>
            <a:r>
              <a:rPr lang="en-US" i="1" dirty="0"/>
              <a:t> Fundamentals of Aerodynamics</a:t>
            </a:r>
            <a:r>
              <a:rPr lang="en-US" dirty="0"/>
              <a:t>, Anderson, John, 2017, New York: McGraw-Hill Education.</a:t>
            </a:r>
          </a:p>
          <a:p>
            <a:pPr marL="0" indent="0">
              <a:buNone/>
            </a:pPr>
            <a:r>
              <a:rPr lang="en-US" dirty="0"/>
              <a:t>[2]. Threadgill, J. A. S, “Private Communication”, 2019.</a:t>
            </a:r>
          </a:p>
          <a:p>
            <a:pPr marL="0" indent="0">
              <a:buNone/>
            </a:pPr>
            <a:r>
              <a:rPr lang="en-US" dirty="0"/>
              <a:t>[3]. </a:t>
            </a:r>
            <a:r>
              <a:rPr lang="en-US" dirty="0" err="1"/>
              <a:t>Velmex</a:t>
            </a:r>
            <a:r>
              <a:rPr lang="en-US" dirty="0"/>
              <a:t>, Inc</a:t>
            </a:r>
            <a:r>
              <a:rPr lang="en-US" i="1" dirty="0"/>
              <a:t>.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https://www.velmex.com/Products/XSlide/XSlide-motorized.html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52AEA-6252-4D08-ACB6-6382AC1AA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1" y="6012752"/>
            <a:ext cx="932769" cy="774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DDB201-CDA0-43E6-AEDB-5191B89B4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0417" y="5857240"/>
            <a:ext cx="731583" cy="981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9A83F5-AA9B-4E4F-80A9-EB1014B27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212" y="-209011"/>
            <a:ext cx="1249788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7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B0520"/>
        </a:solidFill>
        <a:ln>
          <a:noFill/>
        </a:ln>
        <a:effectLst/>
      </a:spPr>
      <a:bodyPr rtlCol="0" anchor="ctr"/>
      <a:lstStyle>
        <a:defPPr algn="ctr">
          <a:defRPr sz="180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ofA_Little_Powerpoint_16-9_v2.potx" id="{A3312F0C-1945-421A-8AD3-72FA2F39E902}" vid="{09FA7465-73E0-4185-987F-57964FBFBB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UofA_Little_Powerpoint_16-9_v2 (1)</Template>
  <TotalTime>1069</TotalTime>
  <Words>811</Words>
  <Application>Microsoft Office PowerPoint</Application>
  <PresentationFormat>Widescreen</PresentationFormat>
  <Paragraphs>140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Verdana</vt:lpstr>
      <vt:lpstr>Wingdings</vt:lpstr>
      <vt:lpstr>Office Theme</vt:lpstr>
      <vt:lpstr>PowerPoint Presentation</vt:lpstr>
      <vt:lpstr>Supersonic Wind Tunnel</vt:lpstr>
      <vt:lpstr>The Diffuser</vt:lpstr>
      <vt:lpstr>The Problem: The Diffuser</vt:lpstr>
      <vt:lpstr>Objective/What did I do?</vt:lpstr>
      <vt:lpstr>New System and Modifications</vt:lpstr>
      <vt:lpstr>Expected Outcomes</vt:lpstr>
      <vt:lpstr>Acknowledgements</vt:lpstr>
      <vt:lpstr>References</vt:lpstr>
      <vt:lpstr>PowerPoint Presentation</vt:lpstr>
    </vt:vector>
  </TitlesOfParts>
  <Company>The University of Arizona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Jacklyn Higgs</dc:creator>
  <cp:lastModifiedBy>Jacklyn Higgs</cp:lastModifiedBy>
  <cp:revision>186</cp:revision>
  <dcterms:created xsi:type="dcterms:W3CDTF">2019-03-29T01:07:47Z</dcterms:created>
  <dcterms:modified xsi:type="dcterms:W3CDTF">2019-04-02T06:16:10Z</dcterms:modified>
</cp:coreProperties>
</file>